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1"/>
    <p:sldMasterId id="2147483700" r:id="rId2"/>
  </p:sldMasterIdLst>
  <p:notesMasterIdLst>
    <p:notesMasterId r:id="rId19"/>
  </p:notesMasterIdLst>
  <p:sldIdLst>
    <p:sldId id="256" r:id="rId3"/>
    <p:sldId id="257" r:id="rId4"/>
    <p:sldId id="260" r:id="rId5"/>
    <p:sldId id="259" r:id="rId6"/>
    <p:sldId id="262" r:id="rId7"/>
    <p:sldId id="261" r:id="rId8"/>
    <p:sldId id="263" r:id="rId9"/>
    <p:sldId id="265" r:id="rId10"/>
    <p:sldId id="266" r:id="rId11"/>
    <p:sldId id="268" r:id="rId12"/>
    <p:sldId id="267" r:id="rId13"/>
    <p:sldId id="269" r:id="rId14"/>
    <p:sldId id="270" r:id="rId15"/>
    <p:sldId id="271" r:id="rId16"/>
    <p:sldId id="272" r:id="rId17"/>
    <p:sldId id="273" r:id="rId18"/>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A00FC3E-9F4F-8D48-99F4-81E8526A74A7}">
          <p14:sldIdLst>
            <p14:sldId id="256"/>
          </p14:sldIdLst>
        </p14:section>
        <p14:section name="Introduction" id="{223FCD27-DB41-924E-9CA9-13DBC3EBA1FB}">
          <p14:sldIdLst>
            <p14:sldId id="257"/>
          </p14:sldIdLst>
        </p14:section>
        <p14:section name="Data Collection" id="{BA17808C-3FDD-904A-806C-B02F3E2E57D6}">
          <p14:sldIdLst>
            <p14:sldId id="260"/>
            <p14:sldId id="259"/>
            <p14:sldId id="262"/>
          </p14:sldIdLst>
        </p14:section>
        <p14:section name="Data Cleaning" id="{EAEA928F-3A63-7546-9B38-DC0262A973E7}">
          <p14:sldIdLst>
            <p14:sldId id="261"/>
          </p14:sldIdLst>
        </p14:section>
        <p14:section name="Methodology" id="{1DDE545E-7A40-BC41-A17C-AE882A1BB220}">
          <p14:sldIdLst>
            <p14:sldId id="263"/>
          </p14:sldIdLst>
        </p14:section>
        <p14:section name="Data Analysis" id="{218DEC30-13DD-2048-8DF9-F283F9892BB5}">
          <p14:sldIdLst>
            <p14:sldId id="265"/>
            <p14:sldId id="266"/>
            <p14:sldId id="268"/>
            <p14:sldId id="267"/>
            <p14:sldId id="269"/>
            <p14:sldId id="270"/>
          </p14:sldIdLst>
        </p14:section>
        <p14:section name="Results" id="{D4F9993D-E733-5848-9FFA-CBA0EDC483D8}">
          <p14:sldIdLst>
            <p14:sldId id="271"/>
          </p14:sldIdLst>
        </p14:section>
        <p14:section name="Conclusion" id="{FE07B9B3-D255-3A4F-8F7D-02034F260988}">
          <p14:sldIdLst>
            <p14:sldId id="272"/>
          </p14:sldIdLst>
        </p14:section>
        <p14:section name="Untitled Section" id="{D36F8EC1-CA89-E44E-A7FF-F7D4BC525431}">
          <p14:sldIdLst>
            <p14:sldId id="2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32"/>
    <p:restoredTop sz="94640"/>
  </p:normalViewPr>
  <p:slideViewPr>
    <p:cSldViewPr snapToGrid="0" snapToObjects="1">
      <p:cViewPr>
        <p:scale>
          <a:sx n="101" d="100"/>
          <a:sy n="101" d="100"/>
        </p:scale>
        <p:origin x="1248"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5EDF6-7B65-5943-A9F6-75808AFE73EF}" type="datetimeFigureOut">
              <a:rPr lang="en-NL" smtClean="0"/>
              <a:t>05/02/2021</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77CBA9-7B52-9548-9866-EF667F9DFC51}" type="slidenum">
              <a:rPr lang="en-NL" smtClean="0"/>
              <a:t>‹#›</a:t>
            </a:fld>
            <a:endParaRPr lang="en-NL"/>
          </a:p>
        </p:txBody>
      </p:sp>
    </p:spTree>
    <p:extLst>
      <p:ext uri="{BB962C8B-B14F-4D97-AF65-F5344CB8AC3E}">
        <p14:creationId xmlns:p14="http://schemas.microsoft.com/office/powerpoint/2010/main" val="1497933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1777CBA9-7B52-9548-9866-EF667F9DFC51}" type="slidenum">
              <a:rPr lang="en-NL" smtClean="0"/>
              <a:t>1</a:t>
            </a:fld>
            <a:endParaRPr lang="en-NL"/>
          </a:p>
        </p:txBody>
      </p:sp>
    </p:spTree>
    <p:extLst>
      <p:ext uri="{BB962C8B-B14F-4D97-AF65-F5344CB8AC3E}">
        <p14:creationId xmlns:p14="http://schemas.microsoft.com/office/powerpoint/2010/main" val="943167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Friday, February 5, 2021</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0667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Friday, February 5, 2021</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125990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Friday, February 5, 2021</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534773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76227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8704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089115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621206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38107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205906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324393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42787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Friday, February 5, 2021</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1662834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975313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01706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395598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3050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Friday, February 5, 2021</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49704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Friday, February 5, 2021</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54816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Friday, February 5, 2021</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9404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Friday, February 5, 2021</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2825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Friday, February 5, 2021</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8294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Friday, February 5, 2021</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038039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Friday, February 5, 2021</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90761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900" cap="all" spc="300" baseline="0">
                <a:solidFill>
                  <a:srgbClr val="FFFFFF"/>
                </a:solidFill>
              </a:defRPr>
            </a:lvl1pPr>
          </a:lstStyle>
          <a:p>
            <a:fld id="{AE0C963C-C1DB-4AFD-9DDC-0691666BF49B}" type="datetime2">
              <a:rPr lang="en-US" smtClean="0"/>
              <a:pPr/>
              <a:t>Friday, February 5, 2021</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9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9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097009791"/>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5" r:id="rId6"/>
    <p:sldLayoutId id="2147483910" r:id="rId7"/>
    <p:sldLayoutId id="2147483911" r:id="rId8"/>
    <p:sldLayoutId id="2147483912" r:id="rId9"/>
    <p:sldLayoutId id="2147483914" r:id="rId10"/>
    <p:sldLayoutId id="2147483913"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2/5/21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125017956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688" r:id="rId5"/>
    <p:sldLayoutId id="2147483689" r:id="rId6"/>
    <p:sldLayoutId id="2147483695" r:id="rId7"/>
    <p:sldLayoutId id="2147483690" r:id="rId8"/>
    <p:sldLayoutId id="2147483691" r:id="rId9"/>
    <p:sldLayoutId id="2147483692" r:id="rId10"/>
    <p:sldLayoutId id="2147483693" r:id="rId11"/>
    <p:sldLayoutId id="2147483694"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evelopers.zomato.com/ap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 name="Rectangle 105">
            <a:extLst>
              <a:ext uri="{FF2B5EF4-FFF2-40B4-BE49-F238E27FC236}">
                <a16:creationId xmlns:a16="http://schemas.microsoft.com/office/drawing/2014/main" id="{ACE9E2ED-2BB1-46AE-A037-86EC1BF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059172-BCFC-D748-9E54-40E0A9AE0763}"/>
              </a:ext>
            </a:extLst>
          </p:cNvPr>
          <p:cNvSpPr>
            <a:spLocks noGrp="1"/>
          </p:cNvSpPr>
          <p:nvPr>
            <p:ph type="ctrTitle"/>
          </p:nvPr>
        </p:nvSpPr>
        <p:spPr>
          <a:xfrm>
            <a:off x="457200" y="1228550"/>
            <a:ext cx="5629272" cy="2947210"/>
          </a:xfrm>
        </p:spPr>
        <p:txBody>
          <a:bodyPr anchor="t">
            <a:normAutofit/>
          </a:bodyPr>
          <a:lstStyle/>
          <a:p>
            <a:pPr algn="l">
              <a:lnSpc>
                <a:spcPct val="90000"/>
              </a:lnSpc>
            </a:pPr>
            <a:r>
              <a:rPr lang="en-NL" sz="2400" dirty="0"/>
              <a:t>Applied Data Science-</a:t>
            </a:r>
            <a:br>
              <a:rPr lang="en-NL" sz="2400" dirty="0"/>
            </a:br>
            <a:r>
              <a:rPr lang="en-NL" sz="2400" dirty="0"/>
              <a:t>Capstone Project-</a:t>
            </a:r>
            <a:br>
              <a:rPr lang="en-NL" sz="2400" dirty="0"/>
            </a:br>
            <a:br>
              <a:rPr lang="en-NL" sz="2800" dirty="0"/>
            </a:br>
            <a:r>
              <a:rPr lang="en-NL" sz="3200" dirty="0"/>
              <a:t>Battle of Neighbourhoods</a:t>
            </a:r>
            <a:endParaRPr lang="en-NL" sz="2800" dirty="0"/>
          </a:p>
        </p:txBody>
      </p:sp>
      <p:sp>
        <p:nvSpPr>
          <p:cNvPr id="3" name="Subtitle 2">
            <a:extLst>
              <a:ext uri="{FF2B5EF4-FFF2-40B4-BE49-F238E27FC236}">
                <a16:creationId xmlns:a16="http://schemas.microsoft.com/office/drawing/2014/main" id="{208F7656-F9AD-B246-8644-BFD9E52ACF8B}"/>
              </a:ext>
            </a:extLst>
          </p:cNvPr>
          <p:cNvSpPr>
            <a:spLocks noGrp="1"/>
          </p:cNvSpPr>
          <p:nvPr>
            <p:ph type="subTitle" idx="1"/>
          </p:nvPr>
        </p:nvSpPr>
        <p:spPr>
          <a:xfrm>
            <a:off x="457200" y="4324064"/>
            <a:ext cx="4210167" cy="1192815"/>
          </a:xfrm>
        </p:spPr>
        <p:txBody>
          <a:bodyPr anchor="b">
            <a:normAutofit/>
          </a:bodyPr>
          <a:lstStyle/>
          <a:p>
            <a:pPr algn="l"/>
            <a:r>
              <a:rPr lang="en-NL" sz="2400" b="1" dirty="0"/>
              <a:t>By Shweta ijardar</a:t>
            </a:r>
          </a:p>
        </p:txBody>
      </p:sp>
      <p:sp>
        <p:nvSpPr>
          <p:cNvPr id="108" name="Rectangle 107">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7" y="-3"/>
            <a:ext cx="3611463" cy="6858000"/>
          </a:xfrm>
          <a:prstGeom prst="rect">
            <a:avLst/>
          </a:prstGeom>
          <a:gradFill>
            <a:gsLst>
              <a:gs pos="0">
                <a:schemeClr val="accent5">
                  <a:alpha val="77000"/>
                </a:schemeClr>
              </a:gs>
              <a:gs pos="100000">
                <a:schemeClr val="tx2">
                  <a:lumMod val="50000"/>
                  <a:lumOff val="50000"/>
                  <a:alpha val="52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2000">
                <a:schemeClr val="accent2">
                  <a:alpha val="69000"/>
                </a:schemeClr>
              </a:gs>
              <a:gs pos="99000">
                <a:schemeClr val="accent4">
                  <a:alpha val="74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ectangle 11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426853" y="-345671"/>
            <a:ext cx="3429002" cy="4120348"/>
          </a:xfrm>
          <a:prstGeom prst="rect">
            <a:avLst/>
          </a:prstGeom>
          <a:gradFill>
            <a:gsLst>
              <a:gs pos="0">
                <a:schemeClr val="accent5">
                  <a:alpha val="26000"/>
                </a:schemeClr>
              </a:gs>
              <a:gs pos="49000">
                <a:schemeClr val="tx2">
                  <a:lumMod val="75000"/>
                  <a:lumOff val="25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3" descr="A city skyline at night&#10;&#10;Description automatically generated with low confidence">
            <a:extLst>
              <a:ext uri="{FF2B5EF4-FFF2-40B4-BE49-F238E27FC236}">
                <a16:creationId xmlns:a16="http://schemas.microsoft.com/office/drawing/2014/main" id="{F19EC16C-50BC-41DB-B83B-B2826567DACA}"/>
              </a:ext>
            </a:extLst>
          </p:cNvPr>
          <p:cNvPicPr>
            <a:picLocks noChangeAspect="1"/>
          </p:cNvPicPr>
          <p:nvPr/>
        </p:nvPicPr>
        <p:blipFill rotWithShape="1">
          <a:blip r:embed="rId3"/>
          <a:srcRect l="3580" r="28420" b="1"/>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Tree>
    <p:extLst>
      <p:ext uri="{BB962C8B-B14F-4D97-AF65-F5344CB8AC3E}">
        <p14:creationId xmlns:p14="http://schemas.microsoft.com/office/powerpoint/2010/main" val="154684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6" name="Rectangle 115">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392470" y="1159193"/>
            <a:ext cx="3236613" cy="3406187"/>
          </a:xfrm>
        </p:spPr>
        <p:txBody>
          <a:bodyPr vert="horz" lIns="0" tIns="0" rIns="0" bIns="0" rtlCol="0" anchor="t">
            <a:normAutofit/>
          </a:bodyPr>
          <a:lstStyle/>
          <a:p>
            <a:pPr>
              <a:lnSpc>
                <a:spcPct val="90000"/>
              </a:lnSpc>
            </a:pPr>
            <a:r>
              <a:rPr lang="en-US" sz="2800" spc="750" dirty="0">
                <a:solidFill>
                  <a:schemeClr val="bg1"/>
                </a:solidFill>
              </a:rPr>
              <a:t>Data analysis:</a:t>
            </a:r>
            <a:br>
              <a:rPr lang="en-US" sz="2800" spc="750" dirty="0">
                <a:solidFill>
                  <a:schemeClr val="bg1"/>
                </a:solidFill>
              </a:rPr>
            </a:br>
            <a:br>
              <a:rPr lang="en-US" sz="2800" spc="750" dirty="0">
                <a:solidFill>
                  <a:schemeClr val="bg1"/>
                </a:solidFill>
              </a:rPr>
            </a:br>
            <a:r>
              <a:rPr lang="en-US" sz="2800" spc="750" dirty="0">
                <a:solidFill>
                  <a:schemeClr val="bg1"/>
                </a:solidFill>
              </a:rPr>
              <a:t>Average Price range per person</a:t>
            </a:r>
          </a:p>
        </p:txBody>
      </p:sp>
      <p:pic>
        <p:nvPicPr>
          <p:cNvPr id="6" name="Content Placeholder 5" descr="Chart, bubble chart&#10;&#10;Description automatically generated">
            <a:extLst>
              <a:ext uri="{FF2B5EF4-FFF2-40B4-BE49-F238E27FC236}">
                <a16:creationId xmlns:a16="http://schemas.microsoft.com/office/drawing/2014/main" id="{A61D6819-B2E6-0041-871A-398DA135A0B1}"/>
              </a:ext>
            </a:extLst>
          </p:cNvPr>
          <p:cNvPicPr>
            <a:picLocks noGrp="1" noChangeAspect="1"/>
          </p:cNvPicPr>
          <p:nvPr>
            <p:ph idx="1"/>
          </p:nvPr>
        </p:nvPicPr>
        <p:blipFill>
          <a:blip r:embed="rId2"/>
          <a:stretch>
            <a:fillRect/>
          </a:stretch>
        </p:blipFill>
        <p:spPr>
          <a:xfrm>
            <a:off x="4104515" y="931382"/>
            <a:ext cx="7932279" cy="4995233"/>
          </a:xfrm>
        </p:spPr>
      </p:pic>
    </p:spTree>
    <p:extLst>
      <p:ext uri="{BB962C8B-B14F-4D97-AF65-F5344CB8AC3E}">
        <p14:creationId xmlns:p14="http://schemas.microsoft.com/office/powerpoint/2010/main" val="4121191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2" name="Rectangle 81">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dirty="0">
                <a:solidFill>
                  <a:schemeClr val="bg1"/>
                </a:solidFill>
              </a:rPr>
              <a:t>Plot of venues with different ratings</a:t>
            </a:r>
          </a:p>
        </p:txBody>
      </p:sp>
      <p:pic>
        <p:nvPicPr>
          <p:cNvPr id="11" name="Content Placeholder 10" descr="Map&#10;&#10;Description automatically generated">
            <a:extLst>
              <a:ext uri="{FF2B5EF4-FFF2-40B4-BE49-F238E27FC236}">
                <a16:creationId xmlns:a16="http://schemas.microsoft.com/office/drawing/2014/main" id="{58DCACA6-49F9-4D4E-A01F-9785957F3E7E}"/>
              </a:ext>
            </a:extLst>
          </p:cNvPr>
          <p:cNvPicPr>
            <a:picLocks noGrp="1" noChangeAspect="1"/>
          </p:cNvPicPr>
          <p:nvPr>
            <p:ph idx="1"/>
          </p:nvPr>
        </p:nvPicPr>
        <p:blipFill rotWithShape="1">
          <a:blip r:embed="rId2"/>
          <a:srcRect l="6806" t="22788" r="19125" b="16422"/>
          <a:stretch/>
        </p:blipFill>
        <p:spPr>
          <a:xfrm>
            <a:off x="393031" y="195905"/>
            <a:ext cx="11405937" cy="5054872"/>
          </a:xfrm>
          <a:prstGeom prst="rect">
            <a:avLst/>
          </a:prstGeom>
        </p:spPr>
      </p:pic>
    </p:spTree>
    <p:extLst>
      <p:ext uri="{BB962C8B-B14F-4D97-AF65-F5344CB8AC3E}">
        <p14:creationId xmlns:p14="http://schemas.microsoft.com/office/powerpoint/2010/main" val="32386361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2" name="Rectangle 81">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dirty="0">
                <a:solidFill>
                  <a:schemeClr val="bg1"/>
                </a:solidFill>
              </a:rPr>
              <a:t>Plot of venues with Price Range</a:t>
            </a:r>
          </a:p>
        </p:txBody>
      </p:sp>
      <p:pic>
        <p:nvPicPr>
          <p:cNvPr id="6" name="Content Placeholder 5" descr="Map&#10;&#10;Description automatically generated">
            <a:extLst>
              <a:ext uri="{FF2B5EF4-FFF2-40B4-BE49-F238E27FC236}">
                <a16:creationId xmlns:a16="http://schemas.microsoft.com/office/drawing/2014/main" id="{7375C136-3157-8A46-9E4B-DADF6FAF00CE}"/>
              </a:ext>
            </a:extLst>
          </p:cNvPr>
          <p:cNvPicPr>
            <a:picLocks noGrp="1" noChangeAspect="1"/>
          </p:cNvPicPr>
          <p:nvPr>
            <p:ph idx="1"/>
          </p:nvPr>
        </p:nvPicPr>
        <p:blipFill rotWithShape="1">
          <a:blip r:embed="rId2"/>
          <a:srcRect t="15143" b="19676"/>
          <a:stretch/>
        </p:blipFill>
        <p:spPr>
          <a:xfrm>
            <a:off x="379626" y="289508"/>
            <a:ext cx="11432748" cy="4692699"/>
          </a:xfrm>
        </p:spPr>
      </p:pic>
    </p:spTree>
    <p:extLst>
      <p:ext uri="{BB962C8B-B14F-4D97-AF65-F5344CB8AC3E}">
        <p14:creationId xmlns:p14="http://schemas.microsoft.com/office/powerpoint/2010/main" val="4032836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2" name="Rectangle 81">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dirty="0">
                <a:solidFill>
                  <a:schemeClr val="bg1"/>
                </a:solidFill>
              </a:rPr>
              <a:t>Clustering of venues</a:t>
            </a:r>
          </a:p>
        </p:txBody>
      </p:sp>
      <p:pic>
        <p:nvPicPr>
          <p:cNvPr id="7" name="Content Placeholder 6" descr="Map&#10;&#10;Description automatically generated">
            <a:extLst>
              <a:ext uri="{FF2B5EF4-FFF2-40B4-BE49-F238E27FC236}">
                <a16:creationId xmlns:a16="http://schemas.microsoft.com/office/drawing/2014/main" id="{BEE237A1-A8D0-9C43-9ECC-D78C5A799E2D}"/>
              </a:ext>
            </a:extLst>
          </p:cNvPr>
          <p:cNvPicPr>
            <a:picLocks noGrp="1" noChangeAspect="1"/>
          </p:cNvPicPr>
          <p:nvPr>
            <p:ph idx="1"/>
          </p:nvPr>
        </p:nvPicPr>
        <p:blipFill rotWithShape="1">
          <a:blip r:embed="rId2"/>
          <a:srcRect t="17691" r="4223" b="5320"/>
          <a:stretch/>
        </p:blipFill>
        <p:spPr>
          <a:xfrm>
            <a:off x="472608" y="249637"/>
            <a:ext cx="11350424" cy="4840011"/>
          </a:xfrm>
        </p:spPr>
      </p:pic>
    </p:spTree>
    <p:extLst>
      <p:ext uri="{BB962C8B-B14F-4D97-AF65-F5344CB8AC3E}">
        <p14:creationId xmlns:p14="http://schemas.microsoft.com/office/powerpoint/2010/main" val="2754483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735676"/>
          </a:xfrm>
        </p:spPr>
        <p:txBody>
          <a:bodyPr anchor="t"/>
          <a:lstStyle/>
          <a:p>
            <a:r>
              <a:rPr lang="en-NL" dirty="0"/>
              <a:t>RESULTS</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fontScale="85000" lnSpcReduction="20000"/>
          </a:bodyPr>
          <a:lstStyle/>
          <a:p>
            <a:r>
              <a:rPr lang="en-US" dirty="0"/>
              <a:t>Majority of venues were Indian restaurants and vegetarian/vegan restaurants</a:t>
            </a:r>
            <a:endParaRPr lang="en-NL" dirty="0"/>
          </a:p>
          <a:p>
            <a:r>
              <a:rPr lang="en-US" dirty="0"/>
              <a:t>While the ratings range from 1 to 5, majority venues have ratings close to 4</a:t>
            </a:r>
          </a:p>
          <a:p>
            <a:r>
              <a:rPr lang="en-US" dirty="0"/>
              <a:t>Most restaurants provide good quality food which is liked by the people of the city, thus indicating the high rating</a:t>
            </a:r>
          </a:p>
          <a:p>
            <a:r>
              <a:rPr lang="en-US" dirty="0"/>
              <a:t>Finally, through clusters we identified that there are many venues which are relatively lower priced but have an average rating of 3.97</a:t>
            </a:r>
          </a:p>
          <a:p>
            <a:r>
              <a:rPr lang="en-US" dirty="0"/>
              <a:t>On the other hand, there are few venues which are high priced and have average rating of around 4.12 </a:t>
            </a:r>
            <a:endParaRPr lang="en-NL" dirty="0"/>
          </a:p>
          <a:p>
            <a:r>
              <a:rPr lang="en-US" dirty="0"/>
              <a:t>Even though we found range variation in prices is very large, given the complete range starts from Rs 100 and goes until Rs 1200; we can find venues providing good quality food in reasonable price as well</a:t>
            </a:r>
          </a:p>
          <a:p>
            <a:r>
              <a:rPr lang="en-US" dirty="0"/>
              <a:t>A visitor can find affordable restaurant of his/her interest with help of rating, price</a:t>
            </a:r>
          </a:p>
          <a:p>
            <a:r>
              <a:rPr lang="en-US" dirty="0"/>
              <a:t>A company can use this information to build up an online website/mobile application, to provide users with up-to-date information about various venues in the city based on the search criteria (name, rating and price). </a:t>
            </a:r>
            <a:endParaRPr lang="en-NL" dirty="0"/>
          </a:p>
          <a:p>
            <a:pPr lvl="1"/>
            <a:endParaRPr lang="en-NL" sz="1800" dirty="0"/>
          </a:p>
        </p:txBody>
      </p:sp>
    </p:spTree>
    <p:extLst>
      <p:ext uri="{BB962C8B-B14F-4D97-AF65-F5344CB8AC3E}">
        <p14:creationId xmlns:p14="http://schemas.microsoft.com/office/powerpoint/2010/main" val="560905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735676"/>
          </a:xfrm>
        </p:spPr>
        <p:txBody>
          <a:bodyPr anchor="t"/>
          <a:lstStyle/>
          <a:p>
            <a:r>
              <a:rPr lang="en-GB" dirty="0"/>
              <a:t>C</a:t>
            </a:r>
            <a:r>
              <a:rPr lang="en-NL" dirty="0"/>
              <a:t>onclusion</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a:bodyPr>
          <a:lstStyle/>
          <a:p>
            <a:r>
              <a:rPr lang="en-US" dirty="0"/>
              <a:t>The purpose of this project was to explore the places that a person visiting to Pune. </a:t>
            </a:r>
          </a:p>
          <a:p>
            <a:r>
              <a:rPr lang="en-US" dirty="0"/>
              <a:t>The venues have been identified using Foursquare and Zomato API and have been plotted on the map. </a:t>
            </a:r>
          </a:p>
          <a:p>
            <a:r>
              <a:rPr lang="en-US" dirty="0"/>
              <a:t>The map reveals that there are so many places where one can visit during his/her stay in Pune. </a:t>
            </a:r>
          </a:p>
          <a:p>
            <a:r>
              <a:rPr lang="en-US" dirty="0"/>
              <a:t>Based on the visitor's venue rating and price requirements, he/she can choose the places.</a:t>
            </a:r>
          </a:p>
          <a:p>
            <a:r>
              <a:rPr lang="en-GB" dirty="0"/>
              <a:t>A company can use the information to build up an online website/mobile application, to provide users with up-to-date information about various venues in the city based on the search criteria (name, rating and price).</a:t>
            </a:r>
          </a:p>
        </p:txBody>
      </p:sp>
    </p:spTree>
    <p:extLst>
      <p:ext uri="{BB962C8B-B14F-4D97-AF65-F5344CB8AC3E}">
        <p14:creationId xmlns:p14="http://schemas.microsoft.com/office/powerpoint/2010/main" val="2238867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A2B6130-219A-4803-9A18-3CBE57091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2AE3F84-6ED3-44F0-BDD3-26960DB35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2483446"/>
            <a:ext cx="12192005" cy="4374125"/>
          </a:xfrm>
          <a:prstGeom prst="rect">
            <a:avLst/>
          </a:prstGeom>
          <a:gradFill>
            <a:gsLst>
              <a:gs pos="8000">
                <a:schemeClr val="accent2">
                  <a:lumMod val="60000"/>
                  <a:lumOff val="40000"/>
                </a:schemeClr>
              </a:gs>
              <a:gs pos="100000">
                <a:schemeClr val="accent5">
                  <a:alpha val="78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2899F98-2D09-4A4B-8DC4-E47F81A2D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08718" y="-1425277"/>
            <a:ext cx="4374554" cy="12192000"/>
          </a:xfrm>
          <a:prstGeom prst="rect">
            <a:avLst/>
          </a:prstGeom>
          <a:gradFill>
            <a:gsLst>
              <a:gs pos="0">
                <a:schemeClr val="accent4">
                  <a:alpha val="24000"/>
                </a:schemeClr>
              </a:gs>
              <a:gs pos="99000">
                <a:schemeClr val="accent2">
                  <a:alpha val="63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99F6E23-8A0C-4FDE-A11A-F493EABF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483445"/>
            <a:ext cx="4051344" cy="4374126"/>
          </a:xfrm>
          <a:prstGeom prst="rect">
            <a:avLst/>
          </a:prstGeom>
          <a:gradFill>
            <a:gsLst>
              <a:gs pos="0">
                <a:schemeClr val="accent5">
                  <a:alpha val="0"/>
                </a:schemeClr>
              </a:gs>
              <a:gs pos="84000">
                <a:schemeClr val="accent6">
                  <a:alpha val="3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403FF3CD-31DA-4ADC-9D54-6E5D8F56E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1200952" y="1426715"/>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31000">
                <a:schemeClr val="accent6">
                  <a:alpha val="0"/>
                </a:schemeClr>
              </a:gs>
              <a:gs pos="85000">
                <a:schemeClr val="accent6">
                  <a:lumMod val="60000"/>
                  <a:lumOff val="40000"/>
                  <a:alpha val="23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95FE6FE-D784-9F43-BB5B-268A06256D07}"/>
              </a:ext>
            </a:extLst>
          </p:cNvPr>
          <p:cNvSpPr>
            <a:spLocks noGrp="1"/>
          </p:cNvSpPr>
          <p:nvPr>
            <p:ph type="title"/>
          </p:nvPr>
        </p:nvSpPr>
        <p:spPr>
          <a:xfrm>
            <a:off x="4651513" y="3297127"/>
            <a:ext cx="6761484" cy="2900583"/>
          </a:xfrm>
        </p:spPr>
        <p:txBody>
          <a:bodyPr vert="horz" lIns="0" tIns="0" rIns="0" bIns="0" rtlCol="0" anchor="t">
            <a:normAutofit/>
          </a:bodyPr>
          <a:lstStyle/>
          <a:p>
            <a:pPr algn="r"/>
            <a:r>
              <a:rPr lang="en-US" sz="4000" spc="750">
                <a:solidFill>
                  <a:schemeClr val="bg1"/>
                </a:solidFill>
              </a:rPr>
              <a:t>Thank you</a:t>
            </a:r>
          </a:p>
        </p:txBody>
      </p:sp>
    </p:spTree>
    <p:extLst>
      <p:ext uri="{BB962C8B-B14F-4D97-AF65-F5344CB8AC3E}">
        <p14:creationId xmlns:p14="http://schemas.microsoft.com/office/powerpoint/2010/main" val="2126406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575359"/>
          </a:xfrm>
        </p:spPr>
        <p:txBody>
          <a:bodyPr anchor="t"/>
          <a:lstStyle/>
          <a:p>
            <a:r>
              <a:rPr lang="en-NL" dirty="0"/>
              <a:t>Introduction</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fontScale="70000" lnSpcReduction="20000"/>
          </a:bodyPr>
          <a:lstStyle/>
          <a:p>
            <a:r>
              <a:rPr lang="en-GB" sz="2300" dirty="0"/>
              <a:t>As part of Applied Data Science Capstone Project- Battle of Neighbourhoods project, e. g. the analysis and useful preparation of data on venues in city environments; I chose Pune City to find best suitable venues</a:t>
            </a:r>
          </a:p>
          <a:p>
            <a:r>
              <a:rPr lang="en-GB" sz="2300" dirty="0"/>
              <a:t>Highlights of Pune City:</a:t>
            </a:r>
          </a:p>
          <a:p>
            <a:pPr lvl="1"/>
            <a:r>
              <a:rPr lang="en-GB" sz="2300" dirty="0"/>
              <a:t>Ranked as "the most liveable city in India" several times</a:t>
            </a:r>
          </a:p>
          <a:p>
            <a:pPr lvl="1"/>
            <a:r>
              <a:rPr lang="en-GB" sz="2300" dirty="0"/>
              <a:t>Second largest city in the Indian State of Maharashtra</a:t>
            </a:r>
          </a:p>
          <a:p>
            <a:pPr lvl="1"/>
            <a:r>
              <a:rPr lang="en-GB" sz="2300" dirty="0"/>
              <a:t>Known as cultural capital of Maharashtra</a:t>
            </a:r>
          </a:p>
          <a:p>
            <a:pPr lvl="1"/>
            <a:r>
              <a:rPr lang="en-GB" sz="2300" dirty="0"/>
              <a:t>Pune boasts several historical monuments and museums and hence attracts lots of tourists</a:t>
            </a:r>
          </a:p>
          <a:p>
            <a:pPr lvl="1"/>
            <a:r>
              <a:rPr lang="en-GB" sz="2300" dirty="0"/>
              <a:t>Because of the best education system in Pune, it is also known as Oxford of the east and have students across the world here </a:t>
            </a:r>
          </a:p>
          <a:p>
            <a:r>
              <a:rPr lang="en-GB" sz="2300" dirty="0"/>
              <a:t>Lovely city of 331.3 km² area with many venues with variety of foods</a:t>
            </a:r>
          </a:p>
          <a:p>
            <a:r>
              <a:rPr lang="en-GB" sz="2300" dirty="0"/>
              <a:t>The aim of project is to provide information to visitor about places with best restaurants with help of rating, price per person criteria which would surely help visitors in a city make better informed decisions about the places they should visit</a:t>
            </a:r>
          </a:p>
          <a:p>
            <a:r>
              <a:rPr lang="en-GB" sz="2300" dirty="0"/>
              <a:t>Target audience is tourist as well as students basically the once who are visiting Pune city.</a:t>
            </a:r>
          </a:p>
          <a:p>
            <a:r>
              <a:rPr lang="en-GB" sz="2300" dirty="0"/>
              <a:t>Any company or Entrepreneurs interested in investing in the business of food can use this information like maps, plots from project to choose best place according to rating and price to create a website or a mobile application, which is updated on a regular basis, to allow individuals to the city or even expand same functionality to other places</a:t>
            </a:r>
          </a:p>
          <a:p>
            <a:endParaRPr lang="en-NL" sz="1400" dirty="0"/>
          </a:p>
        </p:txBody>
      </p:sp>
    </p:spTree>
    <p:extLst>
      <p:ext uri="{BB962C8B-B14F-4D97-AF65-F5344CB8AC3E}">
        <p14:creationId xmlns:p14="http://schemas.microsoft.com/office/powerpoint/2010/main" val="2025107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735676"/>
          </a:xfrm>
        </p:spPr>
        <p:txBody>
          <a:bodyPr anchor="t"/>
          <a:lstStyle/>
          <a:p>
            <a:r>
              <a:rPr lang="en-NL" dirty="0"/>
              <a:t>Data collection</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fontScale="92500" lnSpcReduction="20000"/>
          </a:bodyPr>
          <a:lstStyle/>
          <a:p>
            <a:r>
              <a:rPr lang="en-GB" sz="2000" dirty="0"/>
              <a:t>We will fetch data using the two different APIs:</a:t>
            </a:r>
          </a:p>
          <a:p>
            <a:pPr lvl="1"/>
            <a:r>
              <a:rPr lang="en-GB" sz="1800" dirty="0"/>
              <a:t>Foursquare API (https://</a:t>
            </a:r>
            <a:r>
              <a:rPr lang="en-GB" sz="1800" dirty="0" err="1"/>
              <a:t>api.foursquare.com</a:t>
            </a:r>
            <a:r>
              <a:rPr lang="en-GB" sz="1800" dirty="0"/>
              <a:t>/v2/venues/)- We will fetch below type of venue data within 4 km starting from centre of Pune City in each direction. </a:t>
            </a:r>
          </a:p>
          <a:p>
            <a:pPr lvl="2"/>
            <a:r>
              <a:rPr lang="en-GB" sz="1600" dirty="0"/>
              <a:t>Name: The name of the venue</a:t>
            </a:r>
          </a:p>
          <a:p>
            <a:pPr lvl="2"/>
            <a:r>
              <a:rPr lang="en-GB" sz="1600" dirty="0"/>
              <a:t>Category: The category type as defined by the API</a:t>
            </a:r>
          </a:p>
          <a:p>
            <a:pPr lvl="2"/>
            <a:r>
              <a:rPr lang="en-GB" sz="1600" dirty="0"/>
              <a:t>Latitude: The latitude value of the venue</a:t>
            </a:r>
          </a:p>
          <a:p>
            <a:pPr lvl="2"/>
            <a:r>
              <a:rPr lang="en-GB" sz="1600" dirty="0"/>
              <a:t>Longitude: The longitude value of the venue</a:t>
            </a:r>
          </a:p>
          <a:p>
            <a:pPr lvl="1"/>
            <a:r>
              <a:rPr lang="en-GB" sz="1800" dirty="0"/>
              <a:t>Zomato API</a:t>
            </a:r>
            <a:r>
              <a:rPr lang="en-US" sz="1800" dirty="0"/>
              <a:t>(</a:t>
            </a:r>
            <a:r>
              <a:rPr lang="en-US" sz="1800" u="sng" dirty="0">
                <a:hlinkClick r:id="rId2"/>
              </a:rPr>
              <a:t>https://developers.zomato.com/api</a:t>
            </a:r>
            <a:r>
              <a:rPr lang="en-US" sz="1800" dirty="0"/>
              <a:t> )</a:t>
            </a:r>
            <a:r>
              <a:rPr lang="en-NL" sz="1800" dirty="0"/>
              <a:t> </a:t>
            </a:r>
            <a:r>
              <a:rPr lang="en-GB" sz="1800" dirty="0"/>
              <a:t>- provides information about various venues:</a:t>
            </a:r>
          </a:p>
          <a:p>
            <a:pPr lvl="2"/>
            <a:r>
              <a:rPr lang="en-GB" sz="1600" dirty="0"/>
              <a:t>Name: The name of the venue</a:t>
            </a:r>
          </a:p>
          <a:p>
            <a:pPr lvl="2"/>
            <a:r>
              <a:rPr lang="en-GB" sz="1600" dirty="0"/>
              <a:t>Address: The complete address of the venue</a:t>
            </a:r>
          </a:p>
          <a:p>
            <a:pPr lvl="2"/>
            <a:r>
              <a:rPr lang="en-GB" sz="1600" dirty="0"/>
              <a:t>Rating: The ratings as provided by many users</a:t>
            </a:r>
          </a:p>
          <a:p>
            <a:pPr lvl="2"/>
            <a:r>
              <a:rPr lang="en-GB" sz="1600" dirty="0"/>
              <a:t> Price range: The price range the venue belongs to as defined by Zomato</a:t>
            </a:r>
          </a:p>
          <a:p>
            <a:pPr lvl="2"/>
            <a:r>
              <a:rPr lang="en-GB" sz="1600" dirty="0"/>
              <a:t> Price for two: The average cost for two people dining at the place. I later convert the same to average price per person by dividing by 2</a:t>
            </a:r>
          </a:p>
          <a:p>
            <a:pPr lvl="2"/>
            <a:r>
              <a:rPr lang="en-GB" sz="1600" dirty="0"/>
              <a:t> Latitude: The latitude value of the venue</a:t>
            </a:r>
          </a:p>
          <a:p>
            <a:pPr lvl="2"/>
            <a:r>
              <a:rPr lang="en-GB" sz="1600" dirty="0"/>
              <a:t>Longitude: The longitude value of the venue</a:t>
            </a:r>
          </a:p>
          <a:p>
            <a:pPr lvl="1"/>
            <a:endParaRPr lang="en-NL" sz="1800" dirty="0"/>
          </a:p>
        </p:txBody>
      </p:sp>
    </p:spTree>
    <p:extLst>
      <p:ext uri="{BB962C8B-B14F-4D97-AF65-F5344CB8AC3E}">
        <p14:creationId xmlns:p14="http://schemas.microsoft.com/office/powerpoint/2010/main" val="2588305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47">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solidFill>
                  <a:schemeClr val="bg1"/>
                </a:solidFill>
              </a:rPr>
              <a:t>Folium map from foursquare API data</a:t>
            </a:r>
          </a:p>
        </p:txBody>
      </p:sp>
      <p:pic>
        <p:nvPicPr>
          <p:cNvPr id="5" name="Content Placeholder 4" descr="Map&#10;&#10;Description automatically generated">
            <a:extLst>
              <a:ext uri="{FF2B5EF4-FFF2-40B4-BE49-F238E27FC236}">
                <a16:creationId xmlns:a16="http://schemas.microsoft.com/office/drawing/2014/main" id="{DE5D818E-780C-3D48-9972-88CEE95219A1}"/>
              </a:ext>
            </a:extLst>
          </p:cNvPr>
          <p:cNvPicPr>
            <a:picLocks noGrp="1" noChangeAspect="1"/>
          </p:cNvPicPr>
          <p:nvPr>
            <p:ph idx="1"/>
          </p:nvPr>
        </p:nvPicPr>
        <p:blipFill rotWithShape="1">
          <a:blip r:embed="rId2"/>
          <a:srcRect t="7474" b="24134"/>
          <a:stretch/>
        </p:blipFill>
        <p:spPr>
          <a:xfrm>
            <a:off x="463925" y="599032"/>
            <a:ext cx="11270875" cy="4123982"/>
          </a:xfrm>
          <a:prstGeom prst="rect">
            <a:avLst/>
          </a:prstGeom>
        </p:spPr>
      </p:pic>
    </p:spTree>
    <p:extLst>
      <p:ext uri="{BB962C8B-B14F-4D97-AF65-F5344CB8AC3E}">
        <p14:creationId xmlns:p14="http://schemas.microsoft.com/office/powerpoint/2010/main" val="866358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solidFill>
                  <a:schemeClr val="bg1"/>
                </a:solidFill>
              </a:rPr>
              <a:t>Folium map from ZOMato API data</a:t>
            </a:r>
          </a:p>
        </p:txBody>
      </p:sp>
      <p:pic>
        <p:nvPicPr>
          <p:cNvPr id="7" name="Content Placeholder 6" descr="Map&#10;&#10;Description automatically generated">
            <a:extLst>
              <a:ext uri="{FF2B5EF4-FFF2-40B4-BE49-F238E27FC236}">
                <a16:creationId xmlns:a16="http://schemas.microsoft.com/office/drawing/2014/main" id="{95F8847D-CD4C-644D-A8C5-42C0AC4AFA82}"/>
              </a:ext>
            </a:extLst>
          </p:cNvPr>
          <p:cNvPicPr>
            <a:picLocks noGrp="1" noChangeAspect="1"/>
          </p:cNvPicPr>
          <p:nvPr>
            <p:ph idx="1"/>
          </p:nvPr>
        </p:nvPicPr>
        <p:blipFill rotWithShape="1">
          <a:blip r:embed="rId2"/>
          <a:srcRect t="5684" b="25923"/>
          <a:stretch/>
        </p:blipFill>
        <p:spPr>
          <a:xfrm>
            <a:off x="463925" y="599001"/>
            <a:ext cx="11270875" cy="4124044"/>
          </a:xfrm>
          <a:prstGeom prst="rect">
            <a:avLst/>
          </a:prstGeom>
        </p:spPr>
      </p:pic>
    </p:spTree>
    <p:extLst>
      <p:ext uri="{BB962C8B-B14F-4D97-AF65-F5344CB8AC3E}">
        <p14:creationId xmlns:p14="http://schemas.microsoft.com/office/powerpoint/2010/main" val="1782710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735676"/>
          </a:xfrm>
        </p:spPr>
        <p:txBody>
          <a:bodyPr anchor="t"/>
          <a:lstStyle/>
          <a:p>
            <a:r>
              <a:rPr lang="en-NL" dirty="0"/>
              <a:t>Data cleaning</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fontScale="85000" lnSpcReduction="20000"/>
          </a:bodyPr>
          <a:lstStyle/>
          <a:p>
            <a:pPr lvl="0"/>
            <a:r>
              <a:rPr lang="en-US" dirty="0"/>
              <a:t>After combining the two datasets, I had to check that the latitude and longitude values of each corresponding venue match. </a:t>
            </a:r>
          </a:p>
          <a:p>
            <a:pPr lvl="0"/>
            <a:r>
              <a:rPr lang="en-US" dirty="0"/>
              <a:t>After analysis, I decided to drop all corresponding venues from the two datasets that had their latitude and longitude values different by less than 0.0004 from one another. This removed many outliers from the two datasets. </a:t>
            </a:r>
          </a:p>
          <a:p>
            <a:pPr lvl="0"/>
            <a:r>
              <a:rPr lang="en-US" dirty="0"/>
              <a:t>Once this was done, I observed that there were still some venues which were not correctly aligned.</a:t>
            </a:r>
          </a:p>
          <a:p>
            <a:pPr lvl="1"/>
            <a:r>
              <a:rPr lang="en-US" dirty="0"/>
              <a:t>There are some venues that have specific restaurants/cafes inside them as provided by Zomato API (Restaurant in shopping Mall).</a:t>
            </a:r>
            <a:endParaRPr lang="en-NL" dirty="0"/>
          </a:p>
          <a:p>
            <a:pPr lvl="1"/>
            <a:r>
              <a:rPr lang="en-US" dirty="0"/>
              <a:t>Two locations are so close by that they have practically same latitude and longitude values.</a:t>
            </a:r>
            <a:endParaRPr lang="en-NL" dirty="0"/>
          </a:p>
          <a:p>
            <a:pPr lvl="1"/>
            <a:r>
              <a:rPr lang="en-US" dirty="0"/>
              <a:t>Some venues have been replaced with new venues </a:t>
            </a:r>
            <a:endParaRPr lang="en-NL" dirty="0"/>
          </a:p>
          <a:p>
            <a:r>
              <a:rPr lang="en-US" dirty="0"/>
              <a:t>Hence data cleaning is needed</a:t>
            </a:r>
          </a:p>
          <a:p>
            <a:r>
              <a:rPr lang="en-US" dirty="0"/>
              <a:t>We retrieved venues within 4km from center of Pune in each direction which generated total venues as 212 and after careful inspection and removal of data total number of final venues is 109 rows and 8 columns.</a:t>
            </a:r>
            <a:endParaRPr lang="en-NL" dirty="0"/>
          </a:p>
          <a:p>
            <a:pPr lvl="1"/>
            <a:endParaRPr lang="en-NL" sz="1800" dirty="0"/>
          </a:p>
        </p:txBody>
      </p:sp>
    </p:spTree>
    <p:extLst>
      <p:ext uri="{BB962C8B-B14F-4D97-AF65-F5344CB8AC3E}">
        <p14:creationId xmlns:p14="http://schemas.microsoft.com/office/powerpoint/2010/main" val="800873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F9B-2A12-B04C-86C9-DA7B1F52AF55}"/>
              </a:ext>
            </a:extLst>
          </p:cNvPr>
          <p:cNvSpPr>
            <a:spLocks noGrp="1"/>
          </p:cNvSpPr>
          <p:nvPr>
            <p:ph type="title"/>
          </p:nvPr>
        </p:nvSpPr>
        <p:spPr>
          <a:xfrm>
            <a:off x="579120" y="285602"/>
            <a:ext cx="10241280" cy="735676"/>
          </a:xfrm>
        </p:spPr>
        <p:txBody>
          <a:bodyPr anchor="t"/>
          <a:lstStyle/>
          <a:p>
            <a:r>
              <a:rPr lang="en-NL" dirty="0"/>
              <a:t>Methodology</a:t>
            </a:r>
          </a:p>
        </p:txBody>
      </p:sp>
      <p:sp>
        <p:nvSpPr>
          <p:cNvPr id="3" name="Content Placeholder 2">
            <a:extLst>
              <a:ext uri="{FF2B5EF4-FFF2-40B4-BE49-F238E27FC236}">
                <a16:creationId xmlns:a16="http://schemas.microsoft.com/office/drawing/2014/main" id="{5FF87989-3273-AF4C-9029-31356AC29BA7}"/>
              </a:ext>
            </a:extLst>
          </p:cNvPr>
          <p:cNvSpPr>
            <a:spLocks noGrp="1"/>
          </p:cNvSpPr>
          <p:nvPr>
            <p:ph idx="1"/>
          </p:nvPr>
        </p:nvSpPr>
        <p:spPr>
          <a:xfrm>
            <a:off x="579120" y="1021278"/>
            <a:ext cx="11033760" cy="4975761"/>
          </a:xfrm>
        </p:spPr>
        <p:txBody>
          <a:bodyPr>
            <a:normAutofit/>
          </a:bodyPr>
          <a:lstStyle/>
          <a:p>
            <a:r>
              <a:rPr lang="en-US" sz="2000" dirty="0"/>
              <a:t>Identify the top category types of venues using dataset (including rating, average costs, etc...)</a:t>
            </a:r>
          </a:p>
          <a:p>
            <a:r>
              <a:rPr lang="en-US" sz="2000" dirty="0"/>
              <a:t>This would enable any visitor to identify the venues they want to visit based on their interest.</a:t>
            </a:r>
            <a:endParaRPr lang="en-NL" sz="2000" dirty="0"/>
          </a:p>
          <a:p>
            <a:r>
              <a:rPr lang="en-US" sz="2000" dirty="0"/>
              <a:t>Explore the areas that are high rated and those that are low rated while also plotting the map of high- and low-priced venues. </a:t>
            </a:r>
          </a:p>
          <a:p>
            <a:r>
              <a:rPr lang="en-US" sz="2000" dirty="0"/>
              <a:t>The venues will be plot using proper color coding such that a simple glance at the map would reveal the location of the venues as well as give information about them. </a:t>
            </a:r>
          </a:p>
          <a:p>
            <a:r>
              <a:rPr lang="en-US" sz="2000" dirty="0"/>
              <a:t>Cluster the venues and see if we can draw meaningful information out of what kind of venues exist in Pune</a:t>
            </a:r>
            <a:endParaRPr lang="en-NL" sz="2000" dirty="0"/>
          </a:p>
          <a:p>
            <a:pPr lvl="1"/>
            <a:endParaRPr lang="en-NL" sz="1800" dirty="0"/>
          </a:p>
        </p:txBody>
      </p:sp>
    </p:spTree>
    <p:extLst>
      <p:ext uri="{BB962C8B-B14F-4D97-AF65-F5344CB8AC3E}">
        <p14:creationId xmlns:p14="http://schemas.microsoft.com/office/powerpoint/2010/main" val="464866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9" name="Rectangle 98">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474243" y="681317"/>
            <a:ext cx="3236613" cy="3406187"/>
          </a:xfrm>
        </p:spPr>
        <p:txBody>
          <a:bodyPr vert="horz" lIns="0" tIns="0" rIns="0" bIns="0" rtlCol="0" anchor="t">
            <a:normAutofit/>
          </a:bodyPr>
          <a:lstStyle/>
          <a:p>
            <a:r>
              <a:rPr lang="en-US" sz="2800" spc="750" dirty="0">
                <a:solidFill>
                  <a:schemeClr val="bg1"/>
                </a:solidFill>
              </a:rPr>
              <a:t>Data analysis:</a:t>
            </a:r>
            <a:br>
              <a:rPr lang="en-US" sz="2800" spc="750" dirty="0">
                <a:solidFill>
                  <a:schemeClr val="bg1"/>
                </a:solidFill>
              </a:rPr>
            </a:br>
            <a:br>
              <a:rPr lang="en-US" sz="2800" spc="750" dirty="0">
                <a:solidFill>
                  <a:schemeClr val="bg1"/>
                </a:solidFill>
              </a:rPr>
            </a:br>
            <a:r>
              <a:rPr lang="en-US" sz="2800" spc="750" dirty="0">
                <a:solidFill>
                  <a:schemeClr val="bg1"/>
                </a:solidFill>
              </a:rPr>
              <a:t>count of venue vs category count</a:t>
            </a:r>
          </a:p>
        </p:txBody>
      </p:sp>
      <p:pic>
        <p:nvPicPr>
          <p:cNvPr id="6" name="Content Placeholder 5" descr="Chart, histogram&#10;&#10;Description automatically generated">
            <a:extLst>
              <a:ext uri="{FF2B5EF4-FFF2-40B4-BE49-F238E27FC236}">
                <a16:creationId xmlns:a16="http://schemas.microsoft.com/office/drawing/2014/main" id="{9B0D7914-02BB-B540-8DA4-78D12EDC2258}"/>
              </a:ext>
            </a:extLst>
          </p:cNvPr>
          <p:cNvPicPr>
            <a:picLocks noGrp="1" noChangeAspect="1"/>
          </p:cNvPicPr>
          <p:nvPr>
            <p:ph idx="1"/>
          </p:nvPr>
        </p:nvPicPr>
        <p:blipFill rotWithShape="1">
          <a:blip r:embed="rId2"/>
          <a:srcRect b="1200"/>
          <a:stretch/>
        </p:blipFill>
        <p:spPr>
          <a:xfrm>
            <a:off x="4515689" y="126139"/>
            <a:ext cx="7064945" cy="6526452"/>
          </a:xfrm>
          <a:prstGeom prst="rect">
            <a:avLst/>
          </a:prstGeom>
        </p:spPr>
      </p:pic>
    </p:spTree>
    <p:extLst>
      <p:ext uri="{BB962C8B-B14F-4D97-AF65-F5344CB8AC3E}">
        <p14:creationId xmlns:p14="http://schemas.microsoft.com/office/powerpoint/2010/main" val="1589091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6" name="Rectangle 115">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Freeform: Shape 123">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22F4163-77E0-7D41-AB07-6630977E5CC9}"/>
              </a:ext>
            </a:extLst>
          </p:cNvPr>
          <p:cNvSpPr>
            <a:spLocks noGrp="1"/>
          </p:cNvSpPr>
          <p:nvPr>
            <p:ph type="title"/>
          </p:nvPr>
        </p:nvSpPr>
        <p:spPr>
          <a:xfrm>
            <a:off x="392470" y="1261507"/>
            <a:ext cx="3236613" cy="3406187"/>
          </a:xfrm>
        </p:spPr>
        <p:txBody>
          <a:bodyPr vert="horz" lIns="0" tIns="0" rIns="0" bIns="0" rtlCol="0" anchor="t">
            <a:normAutofit/>
          </a:bodyPr>
          <a:lstStyle/>
          <a:p>
            <a:pPr>
              <a:lnSpc>
                <a:spcPct val="90000"/>
              </a:lnSpc>
            </a:pPr>
            <a:r>
              <a:rPr lang="en-US" sz="2800" spc="750" dirty="0">
                <a:solidFill>
                  <a:schemeClr val="bg1"/>
                </a:solidFill>
              </a:rPr>
              <a:t>Data analysis:</a:t>
            </a:r>
            <a:br>
              <a:rPr lang="en-US" sz="2800" spc="750" dirty="0">
                <a:solidFill>
                  <a:schemeClr val="bg1"/>
                </a:solidFill>
              </a:rPr>
            </a:br>
            <a:br>
              <a:rPr lang="en-US" sz="2800" spc="750" dirty="0">
                <a:solidFill>
                  <a:schemeClr val="bg1"/>
                </a:solidFill>
              </a:rPr>
            </a:br>
            <a:r>
              <a:rPr lang="en-US" sz="2800" spc="750" dirty="0">
                <a:solidFill>
                  <a:schemeClr val="bg1"/>
                </a:solidFill>
              </a:rPr>
              <a:t>count of venues with given rating</a:t>
            </a:r>
          </a:p>
        </p:txBody>
      </p:sp>
      <p:pic>
        <p:nvPicPr>
          <p:cNvPr id="7" name="Content Placeholder 6" descr="Chart, histogram&#10;&#10;Description automatically generated">
            <a:extLst>
              <a:ext uri="{FF2B5EF4-FFF2-40B4-BE49-F238E27FC236}">
                <a16:creationId xmlns:a16="http://schemas.microsoft.com/office/drawing/2014/main" id="{0C7B55CF-2BED-9542-989F-D35048165D49}"/>
              </a:ext>
            </a:extLst>
          </p:cNvPr>
          <p:cNvPicPr>
            <a:picLocks noGrp="1" noChangeAspect="1"/>
          </p:cNvPicPr>
          <p:nvPr>
            <p:ph idx="1"/>
          </p:nvPr>
        </p:nvPicPr>
        <p:blipFill rotWithShape="1">
          <a:blip r:embed="rId2"/>
          <a:srcRect l="6680" r="8073"/>
          <a:stretch/>
        </p:blipFill>
        <p:spPr>
          <a:xfrm>
            <a:off x="4101701" y="952248"/>
            <a:ext cx="7892921" cy="4953501"/>
          </a:xfrm>
          <a:prstGeom prst="rect">
            <a:avLst/>
          </a:prstGeom>
        </p:spPr>
      </p:pic>
    </p:spTree>
    <p:extLst>
      <p:ext uri="{BB962C8B-B14F-4D97-AF65-F5344CB8AC3E}">
        <p14:creationId xmlns:p14="http://schemas.microsoft.com/office/powerpoint/2010/main" val="2810250833"/>
      </p:ext>
    </p:extLst>
  </p:cSld>
  <p:clrMapOvr>
    <a:masterClrMapping/>
  </p:clrMapOvr>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Tw Cen M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BrushVTI">
  <a:themeElements>
    <a:clrScheme name="AnalogousFromDarkSeedLeftStep">
      <a:dk1>
        <a:srgbClr val="000000"/>
      </a:dk1>
      <a:lt1>
        <a:srgbClr val="FFFFFF"/>
      </a:lt1>
      <a:dk2>
        <a:srgbClr val="1E1834"/>
      </a:dk2>
      <a:lt2>
        <a:srgbClr val="F0F3F2"/>
      </a:lt2>
      <a:accent1>
        <a:srgbClr val="E72991"/>
      </a:accent1>
      <a:accent2>
        <a:srgbClr val="D517CE"/>
      </a:accent2>
      <a:accent3>
        <a:srgbClr val="9F29E7"/>
      </a:accent3>
      <a:accent4>
        <a:srgbClr val="4823D7"/>
      </a:accent4>
      <a:accent5>
        <a:srgbClr val="2951E7"/>
      </a:accent5>
      <a:accent6>
        <a:srgbClr val="178ED5"/>
      </a:accent6>
      <a:hlink>
        <a:srgbClr val="3F45BF"/>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TotalTime>
  <Words>1096</Words>
  <Application>Microsoft Macintosh PowerPoint</Application>
  <PresentationFormat>Widescreen</PresentationFormat>
  <Paragraphs>69</Paragraphs>
  <Slides>16</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Arial</vt:lpstr>
      <vt:lpstr>Calibri</vt:lpstr>
      <vt:lpstr>Century Gothic</vt:lpstr>
      <vt:lpstr>Tw Cen MT</vt:lpstr>
      <vt:lpstr>GradientRiseVTI</vt:lpstr>
      <vt:lpstr>BrushVTI</vt:lpstr>
      <vt:lpstr>Applied Data Science- Capstone Project-  Battle of Neighbourhoods</vt:lpstr>
      <vt:lpstr>Introduction</vt:lpstr>
      <vt:lpstr>Data collection</vt:lpstr>
      <vt:lpstr>Folium map from foursquare API data</vt:lpstr>
      <vt:lpstr>Folium map from ZOMato API data</vt:lpstr>
      <vt:lpstr>Data cleaning</vt:lpstr>
      <vt:lpstr>Methodology</vt:lpstr>
      <vt:lpstr>Data analysis:  count of venue vs category count</vt:lpstr>
      <vt:lpstr>Data analysis:  count of venues with given rating</vt:lpstr>
      <vt:lpstr>Data analysis:  Average Price range per person</vt:lpstr>
      <vt:lpstr>Plot of venues with different ratings</vt:lpstr>
      <vt:lpstr>Plot of venues with Price Range</vt:lpstr>
      <vt:lpstr>Clustering of venues</vt:lpstr>
      <vt:lpstr>RESULTS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 Capstone Project-Battle of Neighbourhoods</dc:title>
  <dc:creator>Prabha Nagar</dc:creator>
  <cp:lastModifiedBy>Prabha Nagar</cp:lastModifiedBy>
  <cp:revision>23</cp:revision>
  <dcterms:created xsi:type="dcterms:W3CDTF">2021-02-05T14:49:30Z</dcterms:created>
  <dcterms:modified xsi:type="dcterms:W3CDTF">2021-02-05T19:52:09Z</dcterms:modified>
</cp:coreProperties>
</file>

<file path=docProps/thumbnail.jpeg>
</file>